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bril Fatface"/>
      <p:regular r:id="rId21"/>
    </p:embeddedFont>
    <p:embeddedFont>
      <p:font typeface="Orbit"/>
      <p:regular r:id="rId22"/>
    </p:embeddedFont>
    <p:embeddedFont>
      <p:font typeface="Fira Sans"/>
      <p:regular r:id="rId23"/>
      <p:bold r:id="rId24"/>
      <p:italic r:id="rId25"/>
      <p:boldItalic r:id="rId26"/>
    </p:embeddedFont>
    <p:embeddedFont>
      <p:font typeface="PT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1D6E8A-C9D2-41B8-9525-5E1AD579ABE6}">
  <a:tblStyle styleId="{351D6E8A-C9D2-41B8-9525-5E1AD579AB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TSans-boldItalic.fntdata"/><Relationship Id="rId20" Type="http://schemas.openxmlformats.org/officeDocument/2006/relationships/slide" Target="slides/slide15.xml"/><Relationship Id="rId22" Type="http://schemas.openxmlformats.org/officeDocument/2006/relationships/font" Target="fonts/Orbit-regular.fntdata"/><Relationship Id="rId21" Type="http://schemas.openxmlformats.org/officeDocument/2006/relationships/font" Target="fonts/AbrilFatface-regular.fntdata"/><Relationship Id="rId24" Type="http://schemas.openxmlformats.org/officeDocument/2006/relationships/font" Target="fonts/FiraSans-bold.fntdata"/><Relationship Id="rId23" Type="http://schemas.openxmlformats.org/officeDocument/2006/relationships/font" Target="fonts/FiraSans-regular.fntdata"/><Relationship Id="rId26" Type="http://schemas.openxmlformats.org/officeDocument/2006/relationships/font" Target="fonts/FiraSans-boldItalic.fntdata"/><Relationship Id="rId25" Type="http://schemas.openxmlformats.org/officeDocument/2006/relationships/font" Target="fonts/FiraSans-italic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29" Type="http://schemas.openxmlformats.org/officeDocument/2006/relationships/font" Target="fonts/P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faa9785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faa9785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안녕하세요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24033df5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24033df5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굵은 글자 위주로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02ab0dbcb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02ab0dbcb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굵은 글자 위주로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24033df5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d24033df5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굵은 글자 위주로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faa97851e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9faa97851e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24033df5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d24033df5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굵은 글자 위주로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9faa97851e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9faa97851e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faa97851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faa97851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목차입니당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faa97851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9faa97851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발표 시 옆의 글을 읽지 말고 게임소개의 그림을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어떻게 만든 것인지 자랑하고 그림을 활용하여 설명해 주세요.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faa97851e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faa97851e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3</a:t>
            </a: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명의 플레이어들이 각자의 클래스를 정한 뒤 스테이지를 시작한다.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스테이지 내부에 존재하는 적들을 처치하며 아이템을 수집하고 성장한다.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각 스테이지의 보스몬스터를 처치하면 다음 스테이지로 이동한다.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게임 플레이를 통해 획득한 재화로 영구적인 능력치 업그레이드를 하여 강해질 수 있다.</a:t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faa97851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9faa97851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faa97851e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faa97851e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굵은 글자 위주로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24033df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24033df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굵은 글자 위주로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24033df5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24033df5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굵은 글자 위주로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24033df5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d24033df5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굵은 글자 위주로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1311150" y="1984950"/>
            <a:ext cx="65217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1311150" y="3423150"/>
            <a:ext cx="6521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2" type="title"/>
          </p:nvPr>
        </p:nvSpPr>
        <p:spPr>
          <a:xfrm>
            <a:off x="765314" y="16686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3" type="title"/>
          </p:nvPr>
        </p:nvSpPr>
        <p:spPr>
          <a:xfrm>
            <a:off x="1627612" y="16686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627612" y="21578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4" type="title"/>
          </p:nvPr>
        </p:nvSpPr>
        <p:spPr>
          <a:xfrm>
            <a:off x="4701438" y="16686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5" type="title"/>
          </p:nvPr>
        </p:nvSpPr>
        <p:spPr>
          <a:xfrm>
            <a:off x="5563879" y="16686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5563879" y="21578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765162" y="33342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8" type="title"/>
          </p:nvPr>
        </p:nvSpPr>
        <p:spPr>
          <a:xfrm>
            <a:off x="1627612" y="33342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1627612" y="38234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13" type="title"/>
          </p:nvPr>
        </p:nvSpPr>
        <p:spPr>
          <a:xfrm>
            <a:off x="4701588" y="33342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14" type="title"/>
          </p:nvPr>
        </p:nvSpPr>
        <p:spPr>
          <a:xfrm>
            <a:off x="5563879" y="33342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5563879" y="38234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7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idx="2" type="title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3" type="title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hasCustomPrompt="1" idx="4" type="title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/>
          <p:nvPr>
            <p:ph idx="5" type="title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6" type="subTitle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hasCustomPrompt="1" idx="7" type="title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idx="8" type="title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9" type="subTitle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13" type="title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idx="14" type="title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5" type="subTitle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hasCustomPrompt="1" idx="16" type="title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7" type="title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8" type="subTitle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075838" y="4076675"/>
            <a:ext cx="4992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2075850" y="2887963"/>
            <a:ext cx="4992300" cy="11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1089975" y="2290049"/>
            <a:ext cx="34371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16"/>
          <p:cNvSpPr txBox="1"/>
          <p:nvPr>
            <p:ph hasCustomPrompt="1" idx="2" type="title"/>
          </p:nvPr>
        </p:nvSpPr>
        <p:spPr>
          <a:xfrm>
            <a:off x="2081650" y="1186050"/>
            <a:ext cx="14538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1356150" y="3256650"/>
            <a:ext cx="29046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198550" y="2632625"/>
            <a:ext cx="4746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7"/>
          <p:cNvSpPr txBox="1"/>
          <p:nvPr>
            <p:ph hasCustomPrompt="1" idx="2" type="title"/>
          </p:nvPr>
        </p:nvSpPr>
        <p:spPr>
          <a:xfrm>
            <a:off x="3571250" y="1198900"/>
            <a:ext cx="2001600" cy="13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2198550" y="3458301"/>
            <a:ext cx="47469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9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371025" y="2290050"/>
            <a:ext cx="39288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8"/>
          <p:cNvSpPr txBox="1"/>
          <p:nvPr>
            <p:ph hasCustomPrompt="1" idx="2" type="title"/>
          </p:nvPr>
        </p:nvSpPr>
        <p:spPr>
          <a:xfrm>
            <a:off x="5608525" y="1186050"/>
            <a:ext cx="14538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4883025" y="3256650"/>
            <a:ext cx="29046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9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227500" y="2886600"/>
            <a:ext cx="44748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19"/>
          <p:cNvSpPr txBox="1"/>
          <p:nvPr>
            <p:ph hasCustomPrompt="1" idx="2" type="title"/>
          </p:nvPr>
        </p:nvSpPr>
        <p:spPr>
          <a:xfrm>
            <a:off x="1649900" y="1413900"/>
            <a:ext cx="14538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1227500" y="3764400"/>
            <a:ext cx="44748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2" type="title"/>
          </p:nvPr>
        </p:nvSpPr>
        <p:spPr>
          <a:xfrm>
            <a:off x="719527" y="2570975"/>
            <a:ext cx="2388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719525" y="3108687"/>
            <a:ext cx="23883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3" type="title"/>
          </p:nvPr>
        </p:nvSpPr>
        <p:spPr>
          <a:xfrm>
            <a:off x="6036176" y="2594475"/>
            <a:ext cx="2388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4" type="subTitle"/>
          </p:nvPr>
        </p:nvSpPr>
        <p:spPr>
          <a:xfrm>
            <a:off x="6036175" y="3132193"/>
            <a:ext cx="23883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title"/>
          </p:nvPr>
        </p:nvSpPr>
        <p:spPr>
          <a:xfrm>
            <a:off x="1503450" y="4094375"/>
            <a:ext cx="2241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1503463" y="1962125"/>
            <a:ext cx="22413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3" type="title"/>
          </p:nvPr>
        </p:nvSpPr>
        <p:spPr>
          <a:xfrm>
            <a:off x="5399175" y="4094375"/>
            <a:ext cx="2241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4" type="subTitle"/>
          </p:nvPr>
        </p:nvSpPr>
        <p:spPr>
          <a:xfrm>
            <a:off x="5399187" y="1962125"/>
            <a:ext cx="22413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2" type="title"/>
          </p:nvPr>
        </p:nvSpPr>
        <p:spPr>
          <a:xfrm>
            <a:off x="1373337" y="1365400"/>
            <a:ext cx="2501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1373240" y="3871175"/>
            <a:ext cx="25017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title"/>
          </p:nvPr>
        </p:nvSpPr>
        <p:spPr>
          <a:xfrm>
            <a:off x="5268974" y="1365400"/>
            <a:ext cx="2501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4" type="subTitle"/>
          </p:nvPr>
        </p:nvSpPr>
        <p:spPr>
          <a:xfrm>
            <a:off x="5268859" y="3871175"/>
            <a:ext cx="25017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2" type="title"/>
          </p:nvPr>
        </p:nvSpPr>
        <p:spPr>
          <a:xfrm>
            <a:off x="815200" y="1812875"/>
            <a:ext cx="2201400" cy="8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815200" y="2666125"/>
            <a:ext cx="220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3" type="title"/>
          </p:nvPr>
        </p:nvSpPr>
        <p:spPr>
          <a:xfrm>
            <a:off x="3471300" y="2498675"/>
            <a:ext cx="2201400" cy="8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4" type="subTitle"/>
          </p:nvPr>
        </p:nvSpPr>
        <p:spPr>
          <a:xfrm>
            <a:off x="3471300" y="3351925"/>
            <a:ext cx="220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5" type="title"/>
          </p:nvPr>
        </p:nvSpPr>
        <p:spPr>
          <a:xfrm>
            <a:off x="6127400" y="1812875"/>
            <a:ext cx="2201400" cy="8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6" type="subTitle"/>
          </p:nvPr>
        </p:nvSpPr>
        <p:spPr>
          <a:xfrm>
            <a:off x="6127400" y="2666125"/>
            <a:ext cx="220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3" type="title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4" type="subTitle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5" type="title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6" type="subTitle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2" type="title"/>
          </p:nvPr>
        </p:nvSpPr>
        <p:spPr>
          <a:xfrm>
            <a:off x="810038" y="1594650"/>
            <a:ext cx="2451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810038" y="2108850"/>
            <a:ext cx="2451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3" type="title"/>
          </p:nvPr>
        </p:nvSpPr>
        <p:spPr>
          <a:xfrm>
            <a:off x="3346170" y="1594650"/>
            <a:ext cx="2451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4" type="subTitle"/>
          </p:nvPr>
        </p:nvSpPr>
        <p:spPr>
          <a:xfrm>
            <a:off x="3346175" y="2108850"/>
            <a:ext cx="2451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5" type="title"/>
          </p:nvPr>
        </p:nvSpPr>
        <p:spPr>
          <a:xfrm>
            <a:off x="5882302" y="1594650"/>
            <a:ext cx="2451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6" type="subTitle"/>
          </p:nvPr>
        </p:nvSpPr>
        <p:spPr>
          <a:xfrm>
            <a:off x="5882313" y="2108850"/>
            <a:ext cx="2451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5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2" type="title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3" type="title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4" type="subTitle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5" type="title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6" type="subTitle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hasCustomPrompt="1" type="title"/>
          </p:nvPr>
        </p:nvSpPr>
        <p:spPr>
          <a:xfrm>
            <a:off x="2364850" y="735750"/>
            <a:ext cx="44142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2364850" y="1381251"/>
            <a:ext cx="44142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hasCustomPrompt="1" idx="2" type="title"/>
          </p:nvPr>
        </p:nvSpPr>
        <p:spPr>
          <a:xfrm>
            <a:off x="2364850" y="2047038"/>
            <a:ext cx="44142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7"/>
          <p:cNvSpPr txBox="1"/>
          <p:nvPr>
            <p:ph idx="3" type="subTitle"/>
          </p:nvPr>
        </p:nvSpPr>
        <p:spPr>
          <a:xfrm>
            <a:off x="2364850" y="2691725"/>
            <a:ext cx="44142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hasCustomPrompt="1" idx="4" type="title"/>
          </p:nvPr>
        </p:nvSpPr>
        <p:spPr>
          <a:xfrm>
            <a:off x="2364850" y="3358375"/>
            <a:ext cx="44142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7"/>
          <p:cNvSpPr txBox="1"/>
          <p:nvPr>
            <p:ph idx="5" type="subTitle"/>
          </p:nvPr>
        </p:nvSpPr>
        <p:spPr>
          <a:xfrm>
            <a:off x="2364850" y="4002150"/>
            <a:ext cx="44142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2" type="title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3" type="title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4" type="subTitle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5" type="title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6" type="subTitle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7" type="title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8" type="subTitle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2" type="title"/>
          </p:nvPr>
        </p:nvSpPr>
        <p:spPr>
          <a:xfrm>
            <a:off x="713225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713225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3" type="title"/>
          </p:nvPr>
        </p:nvSpPr>
        <p:spPr>
          <a:xfrm>
            <a:off x="2658853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4" type="subTitle"/>
          </p:nvPr>
        </p:nvSpPr>
        <p:spPr>
          <a:xfrm>
            <a:off x="2658858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5" type="title"/>
          </p:nvPr>
        </p:nvSpPr>
        <p:spPr>
          <a:xfrm>
            <a:off x="4604480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6" type="subTitle"/>
          </p:nvPr>
        </p:nvSpPr>
        <p:spPr>
          <a:xfrm>
            <a:off x="4604492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7" type="title"/>
          </p:nvPr>
        </p:nvSpPr>
        <p:spPr>
          <a:xfrm>
            <a:off x="6550108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1" name="Google Shape;191;p29"/>
          <p:cNvSpPr txBox="1"/>
          <p:nvPr>
            <p:ph idx="8" type="subTitle"/>
          </p:nvPr>
        </p:nvSpPr>
        <p:spPr>
          <a:xfrm>
            <a:off x="6550125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2" type="title"/>
          </p:nvPr>
        </p:nvSpPr>
        <p:spPr>
          <a:xfrm>
            <a:off x="713225" y="21184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" type="subTitle"/>
          </p:nvPr>
        </p:nvSpPr>
        <p:spPr>
          <a:xfrm>
            <a:off x="713225" y="2556476"/>
            <a:ext cx="2187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3" type="title"/>
          </p:nvPr>
        </p:nvSpPr>
        <p:spPr>
          <a:xfrm>
            <a:off x="4399625" y="21184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4" type="subTitle"/>
          </p:nvPr>
        </p:nvSpPr>
        <p:spPr>
          <a:xfrm>
            <a:off x="4399625" y="2556474"/>
            <a:ext cx="2187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5" type="title"/>
          </p:nvPr>
        </p:nvSpPr>
        <p:spPr>
          <a:xfrm>
            <a:off x="2556425" y="35372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6" type="subTitle"/>
          </p:nvPr>
        </p:nvSpPr>
        <p:spPr>
          <a:xfrm>
            <a:off x="2556425" y="3975274"/>
            <a:ext cx="2187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1" name="Google Shape;201;p30"/>
          <p:cNvSpPr txBox="1"/>
          <p:nvPr>
            <p:ph idx="7" type="title"/>
          </p:nvPr>
        </p:nvSpPr>
        <p:spPr>
          <a:xfrm>
            <a:off x="6242825" y="35372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8" type="subTitle"/>
          </p:nvPr>
        </p:nvSpPr>
        <p:spPr>
          <a:xfrm>
            <a:off x="6242825" y="3975274"/>
            <a:ext cx="2187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hasCustomPrompt="1" idx="9" type="title"/>
          </p:nvPr>
        </p:nvSpPr>
        <p:spPr>
          <a:xfrm>
            <a:off x="1473575" y="13434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4" name="Google Shape;204;p30"/>
          <p:cNvSpPr txBox="1"/>
          <p:nvPr>
            <p:ph hasCustomPrompt="1" idx="13" type="title"/>
          </p:nvPr>
        </p:nvSpPr>
        <p:spPr>
          <a:xfrm>
            <a:off x="5159975" y="13434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5" name="Google Shape;205;p30"/>
          <p:cNvSpPr txBox="1"/>
          <p:nvPr>
            <p:ph hasCustomPrompt="1" idx="14" type="title"/>
          </p:nvPr>
        </p:nvSpPr>
        <p:spPr>
          <a:xfrm>
            <a:off x="3316775" y="27622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6" name="Google Shape;206;p30"/>
          <p:cNvSpPr txBox="1"/>
          <p:nvPr>
            <p:ph hasCustomPrompt="1" idx="15" type="title"/>
          </p:nvPr>
        </p:nvSpPr>
        <p:spPr>
          <a:xfrm>
            <a:off x="7003175" y="27622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2" type="title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1" type="subTitle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3" type="title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4" type="subTitle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5" type="title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6" type="subTitle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7" type="title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8" type="subTitle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9" type="title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9" name="Google Shape;219;p31"/>
          <p:cNvSpPr txBox="1"/>
          <p:nvPr>
            <p:ph idx="13" type="subTitle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4" type="title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1" name="Google Shape;221;p31"/>
          <p:cNvSpPr txBox="1"/>
          <p:nvPr>
            <p:ph idx="15" type="subTitle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2" type="title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1" type="subTitle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3" type="title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4" type="subTitle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5" type="title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6" type="subTitle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7" type="subTitle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8" type="title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9" type="subTitle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3" type="title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14" type="subTitle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15" type="title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hasCustomPrompt="1" idx="16" type="title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38" name="Google Shape;238;p32"/>
          <p:cNvSpPr txBox="1"/>
          <p:nvPr>
            <p:ph hasCustomPrompt="1" idx="17" type="title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39" name="Google Shape;239;p32"/>
          <p:cNvSpPr txBox="1"/>
          <p:nvPr>
            <p:ph hasCustomPrompt="1" idx="18" type="title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0" name="Google Shape;240;p32"/>
          <p:cNvSpPr txBox="1"/>
          <p:nvPr>
            <p:ph hasCustomPrompt="1" idx="19" type="title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1" name="Google Shape;241;p32"/>
          <p:cNvSpPr txBox="1"/>
          <p:nvPr>
            <p:ph hasCustomPrompt="1" idx="20" type="title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2" name="Google Shape;242;p32"/>
          <p:cNvSpPr txBox="1"/>
          <p:nvPr>
            <p:ph hasCustomPrompt="1" idx="21" type="title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6" name="Google Shape;246;p33"/>
          <p:cNvSpPr txBox="1"/>
          <p:nvPr>
            <p:ph idx="1" type="subTitle"/>
          </p:nvPr>
        </p:nvSpPr>
        <p:spPr>
          <a:xfrm>
            <a:off x="907775" y="1458850"/>
            <a:ext cx="33837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_1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1491000" y="1552250"/>
            <a:ext cx="61620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2475925" y="3049100"/>
            <a:ext cx="4192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35"/>
          <p:cNvSpPr txBox="1"/>
          <p:nvPr>
            <p:ph idx="1" type="subTitle"/>
          </p:nvPr>
        </p:nvSpPr>
        <p:spPr>
          <a:xfrm>
            <a:off x="2475925" y="3629550"/>
            <a:ext cx="4192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4849800" y="17292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1" type="subTitle"/>
          </p:nvPr>
        </p:nvSpPr>
        <p:spPr>
          <a:xfrm>
            <a:off x="4849800" y="2225700"/>
            <a:ext cx="341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1038375" y="17292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2" name="Google Shape;262;p37"/>
          <p:cNvSpPr txBox="1"/>
          <p:nvPr>
            <p:ph idx="1" type="subTitle"/>
          </p:nvPr>
        </p:nvSpPr>
        <p:spPr>
          <a:xfrm>
            <a:off x="1038375" y="2225700"/>
            <a:ext cx="341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4342213" y="17292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" type="subTitle"/>
          </p:nvPr>
        </p:nvSpPr>
        <p:spPr>
          <a:xfrm>
            <a:off x="4342225" y="2225700"/>
            <a:ext cx="341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2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4" name="Google Shape;274;p40"/>
          <p:cNvSpPr txBox="1"/>
          <p:nvPr>
            <p:ph idx="1" type="subTitle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13250" y="1552250"/>
            <a:ext cx="36228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07851" y="1552250"/>
            <a:ext cx="36228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2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8" name="Google Shape;278;p41"/>
          <p:cNvSpPr txBox="1"/>
          <p:nvPr>
            <p:ph hasCustomPrompt="1" idx="2" type="title"/>
          </p:nvPr>
        </p:nvSpPr>
        <p:spPr>
          <a:xfrm>
            <a:off x="3038450" y="1862475"/>
            <a:ext cx="3067200" cy="14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9" name="Google Shape;279;p41"/>
          <p:cNvSpPr txBox="1"/>
          <p:nvPr>
            <p:ph idx="1" type="subTitle"/>
          </p:nvPr>
        </p:nvSpPr>
        <p:spPr>
          <a:xfrm>
            <a:off x="3230925" y="3247375"/>
            <a:ext cx="26823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1083150" y="1465800"/>
            <a:ext cx="2617200" cy="22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8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980750" y="2993600"/>
            <a:ext cx="71823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2057350" y="539505"/>
            <a:ext cx="50292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2674000" y="1449455"/>
            <a:ext cx="3795900" cy="11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/>
        </p:nvSpPr>
        <p:spPr>
          <a:xfrm>
            <a:off x="2822700" y="3526725"/>
            <a:ext cx="3498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CREDITS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" name="Google Shape;30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_1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27875" y="1540550"/>
            <a:ext cx="30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4327875" y="2113250"/>
            <a:ext cx="3846600" cy="16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5209025" y="973525"/>
            <a:ext cx="2347800" cy="17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gif"/><Relationship Id="rId5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/>
        </p:nvSpPr>
        <p:spPr>
          <a:xfrm>
            <a:off x="2525100" y="1445825"/>
            <a:ext cx="4093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비단길: </a:t>
            </a:r>
            <a:r>
              <a:rPr b="1" lang="en" sz="24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Silk Road</a:t>
            </a:r>
            <a:endParaRPr b="1" sz="24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14" name="Google Shape;314;p52"/>
          <p:cNvSpPr txBox="1"/>
          <p:nvPr/>
        </p:nvSpPr>
        <p:spPr>
          <a:xfrm>
            <a:off x="3994700" y="2042850"/>
            <a:ext cx="30996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2019182003 권순원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2019182017 박준영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2019182024 엄장헌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15" name="Google Shape;315;p52"/>
          <p:cNvCxnSpPr/>
          <p:nvPr/>
        </p:nvCxnSpPr>
        <p:spPr>
          <a:xfrm>
            <a:off x="-3749" y="1936625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52"/>
          <p:cNvCxnSpPr/>
          <p:nvPr/>
        </p:nvCxnSpPr>
        <p:spPr>
          <a:xfrm>
            <a:off x="-3749" y="203385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61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61"/>
          <p:cNvSpPr txBox="1"/>
          <p:nvPr/>
        </p:nvSpPr>
        <p:spPr>
          <a:xfrm>
            <a:off x="0" y="0"/>
            <a:ext cx="472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05 개발 내용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86" name="Google Shape;486;p61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61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9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88" name="Google Shape;488;p61"/>
          <p:cNvSpPr txBox="1"/>
          <p:nvPr/>
        </p:nvSpPr>
        <p:spPr>
          <a:xfrm>
            <a:off x="3304200" y="1539975"/>
            <a:ext cx="478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983950" y="1040175"/>
            <a:ext cx="2069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맵 제작 및 오브젝트 배치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4878606" y="1137200"/>
            <a:ext cx="3095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지형 오브젝트 기반 HeightMap 생성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91" name="Google Shape;491;p61"/>
          <p:cNvPicPr preferRelativeResize="0"/>
          <p:nvPr/>
        </p:nvPicPr>
        <p:blipFill rotWithShape="1">
          <a:blip r:embed="rId3">
            <a:alphaModFix/>
          </a:blip>
          <a:srcRect b="18609" l="16680" r="0" t="1281"/>
          <a:stretch/>
        </p:blipFill>
        <p:spPr>
          <a:xfrm>
            <a:off x="605847" y="3265696"/>
            <a:ext cx="2825610" cy="148210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2" name="Google Shape;492;p61"/>
          <p:cNvPicPr preferRelativeResize="0"/>
          <p:nvPr/>
        </p:nvPicPr>
        <p:blipFill rotWithShape="1">
          <a:blip r:embed="rId4">
            <a:alphaModFix/>
          </a:blip>
          <a:srcRect b="0" l="11590" r="7640" t="15768"/>
          <a:stretch/>
        </p:blipFill>
        <p:spPr>
          <a:xfrm>
            <a:off x="602638" y="1637000"/>
            <a:ext cx="2832024" cy="148210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165" y="1637002"/>
            <a:ext cx="1599462" cy="1599473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7165" y="3394804"/>
            <a:ext cx="1599462" cy="1599473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p62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62"/>
          <p:cNvSpPr txBox="1"/>
          <p:nvPr/>
        </p:nvSpPr>
        <p:spPr>
          <a:xfrm>
            <a:off x="0" y="0"/>
            <a:ext cx="472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05 개발 내용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01" name="Google Shape;501;p62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2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9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03" name="Google Shape;503;p62"/>
          <p:cNvSpPr txBox="1"/>
          <p:nvPr/>
        </p:nvSpPr>
        <p:spPr>
          <a:xfrm>
            <a:off x="3151800" y="1539975"/>
            <a:ext cx="478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4" name="Google Shape;504;p62"/>
          <p:cNvSpPr txBox="1"/>
          <p:nvPr/>
        </p:nvSpPr>
        <p:spPr>
          <a:xfrm>
            <a:off x="831550" y="1040175"/>
            <a:ext cx="2069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맵 제작 및 오브젝트 배치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5" name="Google Shape;505;p62"/>
          <p:cNvSpPr txBox="1"/>
          <p:nvPr/>
        </p:nvSpPr>
        <p:spPr>
          <a:xfrm>
            <a:off x="4792988" y="1040175"/>
            <a:ext cx="2069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플레이어 행동 상태 구현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6" name="Google Shape;506;p62"/>
          <p:cNvSpPr txBox="1"/>
          <p:nvPr/>
        </p:nvSpPr>
        <p:spPr>
          <a:xfrm>
            <a:off x="4792988" y="1698475"/>
            <a:ext cx="2069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투사체를 통한 공격 기능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7" name="Google Shape;507;p62"/>
          <p:cNvSpPr txBox="1"/>
          <p:nvPr/>
        </p:nvSpPr>
        <p:spPr>
          <a:xfrm>
            <a:off x="4792988" y="2356775"/>
            <a:ext cx="2069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적 캐릭터 구현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08" name="Google Shape;508;p62"/>
          <p:cNvPicPr preferRelativeResize="0"/>
          <p:nvPr/>
        </p:nvPicPr>
        <p:blipFill rotWithShape="1">
          <a:blip r:embed="rId3">
            <a:alphaModFix/>
          </a:blip>
          <a:srcRect b="1166" l="1211" r="1113" t="2419"/>
          <a:stretch/>
        </p:blipFill>
        <p:spPr>
          <a:xfrm>
            <a:off x="4239150" y="2748750"/>
            <a:ext cx="4119802" cy="219894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9" name="Google Shape;509;p62"/>
          <p:cNvPicPr preferRelativeResize="0"/>
          <p:nvPr/>
        </p:nvPicPr>
        <p:blipFill rotWithShape="1">
          <a:blip r:embed="rId4">
            <a:alphaModFix/>
          </a:blip>
          <a:srcRect b="2693" l="1754" r="1869" t="2113"/>
          <a:stretch/>
        </p:blipFill>
        <p:spPr>
          <a:xfrm>
            <a:off x="341900" y="2001738"/>
            <a:ext cx="3970450" cy="206497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" name="Google Shape;514;p63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3"/>
          <p:cNvSpPr txBox="1"/>
          <p:nvPr/>
        </p:nvSpPr>
        <p:spPr>
          <a:xfrm>
            <a:off x="0" y="0"/>
            <a:ext cx="472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06 문제점 및 보완책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16" name="Google Shape;516;p63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63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10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18" name="Google Shape;518;p63"/>
          <p:cNvSpPr txBox="1"/>
          <p:nvPr/>
        </p:nvSpPr>
        <p:spPr>
          <a:xfrm>
            <a:off x="1015350" y="973125"/>
            <a:ext cx="2741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계층 구조 캐릭터의 </a:t>
            </a:r>
            <a:r>
              <a:rPr b="1"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텍스처</a:t>
            </a:r>
            <a:r>
              <a:rPr b="1"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뭉개짐</a:t>
            </a:r>
            <a:endParaRPr b="1"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9" name="Google Shape;519;p63"/>
          <p:cNvPicPr preferRelativeResize="0"/>
          <p:nvPr/>
        </p:nvPicPr>
        <p:blipFill rotWithShape="1">
          <a:blip r:embed="rId3">
            <a:alphaModFix/>
          </a:blip>
          <a:srcRect b="2315" l="1421" r="25318" t="2391"/>
          <a:stretch/>
        </p:blipFill>
        <p:spPr>
          <a:xfrm>
            <a:off x="500775" y="1410825"/>
            <a:ext cx="3972898" cy="279429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0" name="Google Shape;520;p63"/>
          <p:cNvSpPr txBox="1"/>
          <p:nvPr/>
        </p:nvSpPr>
        <p:spPr>
          <a:xfrm>
            <a:off x="4941725" y="1060825"/>
            <a:ext cx="3187500" cy="21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보완책</a:t>
            </a:r>
            <a:br>
              <a:rPr lang="en" sz="13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</a:br>
            <a:r>
              <a:rPr lang="en" sz="13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계층 구조를 가진 캐릭터는 아직 Assimp로 모델을 불러오지 않는데, 다른 오브젝트와 같이 Assimp로 불러오면 문제가 해결될 것이라 예상</a:t>
            </a:r>
            <a:endParaRPr sz="13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21" name="Google Shape;5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301" y="2319175"/>
            <a:ext cx="1874344" cy="129670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2" name="Google Shape;522;p63"/>
          <p:cNvPicPr preferRelativeResize="0"/>
          <p:nvPr/>
        </p:nvPicPr>
        <p:blipFill rotWithShape="1">
          <a:blip r:embed="rId5">
            <a:alphaModFix/>
          </a:blip>
          <a:srcRect b="0" l="43981" r="21159" t="29168"/>
          <a:stretch/>
        </p:blipFill>
        <p:spPr>
          <a:xfrm>
            <a:off x="5598308" y="3757019"/>
            <a:ext cx="1874342" cy="128040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/>
        </p:nvSpPr>
        <p:spPr>
          <a:xfrm>
            <a:off x="0" y="0"/>
            <a:ext cx="4468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07 향후 개발 일정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28" name="Google Shape;528;p64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4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11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30" name="Google Shape;530;p64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31" name="Google Shape;531;p64"/>
          <p:cNvGraphicFramePr/>
          <p:nvPr/>
        </p:nvGraphicFramePr>
        <p:xfrm>
          <a:off x="745575" y="75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{351D6E8A-C9D2-41B8-9525-5E1AD579ABE6}</a:tableStyleId>
              </a:tblPr>
              <a:tblGrid>
                <a:gridCol w="5180700"/>
                <a:gridCol w="479350"/>
                <a:gridCol w="479350"/>
                <a:gridCol w="479350"/>
                <a:gridCol w="479350"/>
              </a:tblGrid>
              <a:tr h="3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414141"/>
                          </a:solidFill>
                          <a:highlight>
                            <a:srgbClr val="FFE599"/>
                          </a:highlight>
                          <a:latin typeface="Orbit"/>
                          <a:ea typeface="Orbit"/>
                          <a:cs typeface="Orbit"/>
                          <a:sym typeface="Orbit"/>
                        </a:rPr>
                        <a:t>권순원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, 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highlight>
                            <a:srgbClr val="B6D7A8"/>
                          </a:highlight>
                          <a:latin typeface="Orbit"/>
                          <a:ea typeface="Orbit"/>
                          <a:cs typeface="Orbit"/>
                          <a:sym typeface="Orbit"/>
                        </a:rPr>
                        <a:t>박준영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, 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highlight>
                            <a:srgbClr val="A4C2F4"/>
                          </a:highlight>
                          <a:latin typeface="Orbit"/>
                          <a:ea typeface="Orbit"/>
                          <a:cs typeface="Orbit"/>
                          <a:sym typeface="Orbit"/>
                        </a:rPr>
                        <a:t>엄장헌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, </a:t>
                      </a:r>
                      <a:r>
                        <a:rPr lang="en" sz="1300">
                          <a:solidFill>
                            <a:srgbClr val="414141"/>
                          </a:solidFill>
                          <a:highlight>
                            <a:schemeClr val="lt1"/>
                          </a:highlight>
                          <a:latin typeface="Orbit"/>
                          <a:ea typeface="Orbit"/>
                          <a:cs typeface="Orbit"/>
                          <a:sym typeface="Orbit"/>
                        </a:rPr>
                        <a:t>공통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rbit"/>
                          <a:ea typeface="Orbit"/>
                          <a:cs typeface="Orbit"/>
                          <a:sym typeface="Orbit"/>
                        </a:rPr>
                        <a:t>5월</a:t>
                      </a:r>
                      <a:endParaRPr b="1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rbit"/>
                          <a:ea typeface="Orbit"/>
                          <a:cs typeface="Orbit"/>
                          <a:sym typeface="Orbit"/>
                        </a:rPr>
                        <a:t>6월</a:t>
                      </a:r>
                      <a:endParaRPr b="1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rbit"/>
                          <a:ea typeface="Orbit"/>
                          <a:cs typeface="Orbit"/>
                          <a:sym typeface="Orbit"/>
                        </a:rPr>
                        <a:t>7월</a:t>
                      </a:r>
                      <a:endParaRPr b="1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rbit"/>
                          <a:ea typeface="Orbit"/>
                          <a:cs typeface="Orbit"/>
                          <a:sym typeface="Orbit"/>
                        </a:rPr>
                        <a:t>8월</a:t>
                      </a:r>
                      <a:endParaRPr b="1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물리엔진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UI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파티클 시스템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그림자 효과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애니메이션 블렌드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아이템 및 스킬, 성장 컨텐츠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로비, 스테이지 2, 3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백그라운드 로딩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3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사운드 시스템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보스 몬스터 인공지능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"/>
                          <a:ea typeface="Orbit"/>
                          <a:cs typeface="Orbit"/>
                          <a:sym typeface="Orbit"/>
                        </a:rPr>
                        <a:t>네트워크 디버깅 및 개선</a:t>
                      </a:r>
                      <a:endParaRPr sz="10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6" name="Google Shape;536;p65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65"/>
          <p:cNvSpPr txBox="1"/>
          <p:nvPr/>
        </p:nvSpPr>
        <p:spPr>
          <a:xfrm>
            <a:off x="3646100" y="2321850"/>
            <a:ext cx="472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08 데모시연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538" name="Google Shape;538;p65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65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12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66"/>
          <p:cNvCxnSpPr/>
          <p:nvPr/>
        </p:nvCxnSpPr>
        <p:spPr>
          <a:xfrm>
            <a:off x="-3749" y="1936625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66"/>
          <p:cNvCxnSpPr/>
          <p:nvPr/>
        </p:nvCxnSpPr>
        <p:spPr>
          <a:xfrm>
            <a:off x="-3749" y="203385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66"/>
          <p:cNvSpPr txBox="1"/>
          <p:nvPr/>
        </p:nvSpPr>
        <p:spPr>
          <a:xfrm>
            <a:off x="3022200" y="1436825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감사합니다.</a:t>
            </a:r>
            <a:endParaRPr b="1" sz="24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53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53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목차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23" name="Google Shape;323;p53"/>
          <p:cNvSpPr txBox="1"/>
          <p:nvPr/>
        </p:nvSpPr>
        <p:spPr>
          <a:xfrm>
            <a:off x="652350" y="1391850"/>
            <a:ext cx="41001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01 개요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02 게임조작</a:t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03 기술적요소 및 중심 연구 분야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04 구성원 역할 분담</a:t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24" name="Google Shape;324;p53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53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1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26" name="Google Shape;326;p53"/>
          <p:cNvSpPr txBox="1"/>
          <p:nvPr/>
        </p:nvSpPr>
        <p:spPr>
          <a:xfrm>
            <a:off x="5118050" y="1391850"/>
            <a:ext cx="41001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05 개발 내용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06 문제점 및 보완책</a:t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07 향후 개발 일정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08 데모</a:t>
            </a:r>
            <a:endParaRPr b="1" sz="19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54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54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01 개요</a:t>
            </a:r>
            <a:endParaRPr b="1" sz="19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33" name="Google Shape;333;p54"/>
          <p:cNvSpPr txBox="1"/>
          <p:nvPr/>
        </p:nvSpPr>
        <p:spPr>
          <a:xfrm>
            <a:off x="4618350" y="1683375"/>
            <a:ext cx="38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장르:</a:t>
            </a:r>
            <a:r>
              <a:rPr lang="en" sz="18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성장형 협동 FPS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4642800" y="2177700"/>
            <a:ext cx="39516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개요</a:t>
            </a: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: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1~3명의 플레이어들이 각자의 클래스를 정한 뒤 스테이지를 시작한다.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스테이지 내부에 존재하는 적들을 처치하며 아이템을 수집하고 성장한다.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각 스테이지의 보스몬스터를 처치하면 다음 스테이지로 이동한다.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게임이 시작되면 시간에 따라 난이도 증가한다.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게임 플레이를 통해 획득한 재화로 영구적인 능력치 업그레이드를 하여 강해질 수 있다.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35" name="Google Shape;335;p54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4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2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1679299" y="2489875"/>
            <a:ext cx="1316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전체적인 맵 구조</a:t>
            </a:r>
            <a:endParaRPr b="1" sz="10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1752208" y="4699358"/>
            <a:ext cx="11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Orbit"/>
                <a:ea typeface="Orbit"/>
                <a:cs typeface="Orbit"/>
                <a:sym typeface="Orbit"/>
              </a:rPr>
              <a:t>플레이 화면 예시</a:t>
            </a:r>
            <a:endParaRPr b="1" sz="1000">
              <a:solidFill>
                <a:schemeClr val="lt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4642800" y="575175"/>
            <a:ext cx="364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연구목적</a:t>
            </a:r>
            <a:r>
              <a:rPr b="1" lang="en" sz="18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: </a:t>
            </a:r>
            <a:endParaRPr b="1" sz="1800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Direct3D 12 기반으로 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컴포넌트 패턴을 활용하여 </a:t>
            </a:r>
            <a:b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</a:br>
            <a:r>
              <a:rPr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성장형 협동 fps 게임 개발</a:t>
            </a:r>
            <a:endParaRPr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 rotWithShape="1">
          <a:blip r:embed="rId3">
            <a:alphaModFix/>
          </a:blip>
          <a:srcRect b="1897" l="1949" r="1066" t="3216"/>
          <a:stretch/>
        </p:blipFill>
        <p:spPr>
          <a:xfrm>
            <a:off x="584750" y="705575"/>
            <a:ext cx="3434023" cy="1816901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54"/>
          <p:cNvPicPr preferRelativeResize="0"/>
          <p:nvPr/>
        </p:nvPicPr>
        <p:blipFill rotWithShape="1">
          <a:blip r:embed="rId4">
            <a:alphaModFix/>
          </a:blip>
          <a:srcRect b="2540" l="1401" r="1923" t="1967"/>
          <a:stretch/>
        </p:blipFill>
        <p:spPr>
          <a:xfrm>
            <a:off x="527425" y="2820600"/>
            <a:ext cx="3600274" cy="192269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55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55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01 개요 </a:t>
            </a:r>
            <a:r>
              <a:rPr b="1" lang="en" sz="1600">
                <a:solidFill>
                  <a:srgbClr val="484EBE"/>
                </a:solidFill>
                <a:latin typeface="Orbit"/>
                <a:ea typeface="Orbit"/>
                <a:cs typeface="Orbit"/>
                <a:sym typeface="Orbit"/>
              </a:rPr>
              <a:t>- 흐름도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48" name="Google Shape;348;p55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55"/>
          <p:cNvSpPr/>
          <p:nvPr/>
        </p:nvSpPr>
        <p:spPr>
          <a:xfrm>
            <a:off x="598216" y="1529052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로고 씬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0" name="Google Shape;350;p55"/>
          <p:cNvSpPr/>
          <p:nvPr/>
        </p:nvSpPr>
        <p:spPr>
          <a:xfrm>
            <a:off x="598116" y="2108235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로비 공간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1" name="Google Shape;351;p55"/>
          <p:cNvSpPr/>
          <p:nvPr/>
        </p:nvSpPr>
        <p:spPr>
          <a:xfrm>
            <a:off x="2377674" y="1529062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직업</a:t>
            </a:r>
            <a:r>
              <a:rPr lang="en">
                <a:latin typeface="Orbit"/>
                <a:ea typeface="Orbit"/>
                <a:cs typeface="Orbit"/>
                <a:sym typeface="Orbit"/>
              </a:rPr>
              <a:t> 선택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52" name="Google Shape;352;p55"/>
          <p:cNvCxnSpPr/>
          <p:nvPr/>
        </p:nvCxnSpPr>
        <p:spPr>
          <a:xfrm>
            <a:off x="1310429" y="1811858"/>
            <a:ext cx="0" cy="29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3" name="Google Shape;353;p55"/>
          <p:cNvSpPr/>
          <p:nvPr/>
        </p:nvSpPr>
        <p:spPr>
          <a:xfrm>
            <a:off x="2377674" y="2108235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업그레이드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4" name="Google Shape;354;p55"/>
          <p:cNvSpPr/>
          <p:nvPr/>
        </p:nvSpPr>
        <p:spPr>
          <a:xfrm>
            <a:off x="2377674" y="2687407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멀티플레이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5" name="Google Shape;355;p55"/>
          <p:cNvSpPr/>
          <p:nvPr/>
        </p:nvSpPr>
        <p:spPr>
          <a:xfrm>
            <a:off x="598116" y="3326662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게임 시작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6" name="Google Shape;356;p55"/>
          <p:cNvSpPr/>
          <p:nvPr/>
        </p:nvSpPr>
        <p:spPr>
          <a:xfrm>
            <a:off x="598116" y="2778536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난이도 선택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57" name="Google Shape;357;p55"/>
          <p:cNvCxnSpPr>
            <a:endCxn id="356" idx="0"/>
          </p:cNvCxnSpPr>
          <p:nvPr/>
        </p:nvCxnSpPr>
        <p:spPr>
          <a:xfrm>
            <a:off x="1310316" y="2395136"/>
            <a:ext cx="0" cy="38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8" name="Google Shape;358;p55"/>
          <p:cNvCxnSpPr>
            <a:stCxn id="356" idx="2"/>
          </p:cNvCxnSpPr>
          <p:nvPr/>
        </p:nvCxnSpPr>
        <p:spPr>
          <a:xfrm>
            <a:off x="1310316" y="3061136"/>
            <a:ext cx="0" cy="26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9" name="Google Shape;359;p55"/>
          <p:cNvSpPr/>
          <p:nvPr/>
        </p:nvSpPr>
        <p:spPr>
          <a:xfrm>
            <a:off x="4277460" y="786794"/>
            <a:ext cx="4070100" cy="4005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5"/>
          <p:cNvSpPr/>
          <p:nvPr/>
        </p:nvSpPr>
        <p:spPr>
          <a:xfrm>
            <a:off x="4175498" y="624150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인 게임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61" name="Google Shape;361;p55"/>
          <p:cNvCxnSpPr>
            <a:stCxn id="355" idx="2"/>
          </p:cNvCxnSpPr>
          <p:nvPr/>
        </p:nvCxnSpPr>
        <p:spPr>
          <a:xfrm rot="-5400000">
            <a:off x="1676616" y="713662"/>
            <a:ext cx="2529300" cy="3261900"/>
          </a:xfrm>
          <a:prstGeom prst="bentConnector4">
            <a:avLst>
              <a:gd fmla="val -24744" name="adj1"/>
              <a:gd fmla="val 81574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2" name="Google Shape;362;p55"/>
          <p:cNvCxnSpPr>
            <a:endCxn id="351" idx="1"/>
          </p:cNvCxnSpPr>
          <p:nvPr/>
        </p:nvCxnSpPr>
        <p:spPr>
          <a:xfrm flipH="1" rot="10800000">
            <a:off x="2026974" y="1670362"/>
            <a:ext cx="350700" cy="552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55"/>
          <p:cNvCxnSpPr>
            <a:stCxn id="350" idx="3"/>
            <a:endCxn id="354" idx="1"/>
          </p:cNvCxnSpPr>
          <p:nvPr/>
        </p:nvCxnSpPr>
        <p:spPr>
          <a:xfrm>
            <a:off x="2022516" y="2249535"/>
            <a:ext cx="355200" cy="57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55"/>
          <p:cNvCxnSpPr>
            <a:stCxn id="350" idx="3"/>
            <a:endCxn id="353" idx="1"/>
          </p:cNvCxnSpPr>
          <p:nvPr/>
        </p:nvCxnSpPr>
        <p:spPr>
          <a:xfrm>
            <a:off x="2022516" y="2249535"/>
            <a:ext cx="355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55"/>
          <p:cNvSpPr/>
          <p:nvPr/>
        </p:nvSpPr>
        <p:spPr>
          <a:xfrm>
            <a:off x="4572336" y="949889"/>
            <a:ext cx="1424400" cy="28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스테이지 시작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66" name="Google Shape;366;p55"/>
          <p:cNvSpPr/>
          <p:nvPr/>
        </p:nvSpPr>
        <p:spPr>
          <a:xfrm>
            <a:off x="4572336" y="1451152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잡몹 처치 및 게이트 탐색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67" name="Google Shape;367;p55"/>
          <p:cNvSpPr/>
          <p:nvPr/>
        </p:nvSpPr>
        <p:spPr>
          <a:xfrm>
            <a:off x="4572336" y="2030234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템 파밍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68" name="Google Shape;368;p55"/>
          <p:cNvSpPr/>
          <p:nvPr/>
        </p:nvSpPr>
        <p:spPr>
          <a:xfrm>
            <a:off x="4572336" y="2609317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게이트 발견 및</a:t>
            </a:r>
            <a:br>
              <a:rPr lang="en">
                <a:latin typeface="Orbit"/>
                <a:ea typeface="Orbit"/>
                <a:cs typeface="Orbit"/>
                <a:sym typeface="Orbit"/>
              </a:rPr>
            </a:br>
            <a:r>
              <a:rPr lang="en">
                <a:latin typeface="Orbit"/>
                <a:ea typeface="Orbit"/>
                <a:cs typeface="Orbit"/>
                <a:sym typeface="Orbit"/>
              </a:rPr>
              <a:t>보스 도전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69" name="Google Shape;369;p55"/>
          <p:cNvCxnSpPr>
            <a:stCxn id="365" idx="2"/>
            <a:endCxn id="366" idx="0"/>
          </p:cNvCxnSpPr>
          <p:nvPr/>
        </p:nvCxnSpPr>
        <p:spPr>
          <a:xfrm>
            <a:off x="5284536" y="1232489"/>
            <a:ext cx="0" cy="21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0" name="Google Shape;370;p55"/>
          <p:cNvCxnSpPr/>
          <p:nvPr/>
        </p:nvCxnSpPr>
        <p:spPr>
          <a:xfrm>
            <a:off x="5284649" y="1811734"/>
            <a:ext cx="0" cy="21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1" name="Google Shape;371;p55"/>
          <p:cNvCxnSpPr/>
          <p:nvPr/>
        </p:nvCxnSpPr>
        <p:spPr>
          <a:xfrm>
            <a:off x="5284649" y="2395121"/>
            <a:ext cx="0" cy="21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2" name="Google Shape;372;p55"/>
          <p:cNvSpPr/>
          <p:nvPr/>
        </p:nvSpPr>
        <p:spPr>
          <a:xfrm>
            <a:off x="4572336" y="3248842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다음 스테이지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73" name="Google Shape;373;p55"/>
          <p:cNvSpPr/>
          <p:nvPr/>
        </p:nvSpPr>
        <p:spPr>
          <a:xfrm>
            <a:off x="6595083" y="2108235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전원 사망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74" name="Google Shape;374;p55"/>
          <p:cNvCxnSpPr>
            <a:stCxn id="375" idx="2"/>
            <a:endCxn id="350" idx="1"/>
          </p:cNvCxnSpPr>
          <p:nvPr/>
        </p:nvCxnSpPr>
        <p:spPr>
          <a:xfrm flipH="1" rot="5400000">
            <a:off x="2303832" y="543913"/>
            <a:ext cx="2457600" cy="5868900"/>
          </a:xfrm>
          <a:prstGeom prst="bentConnector4">
            <a:avLst>
              <a:gd fmla="val -8758" name="adj1"/>
              <a:gd fmla="val 103826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6" name="Google Shape;376;p55"/>
          <p:cNvCxnSpPr>
            <a:stCxn id="368" idx="2"/>
            <a:endCxn id="372" idx="0"/>
          </p:cNvCxnSpPr>
          <p:nvPr/>
        </p:nvCxnSpPr>
        <p:spPr>
          <a:xfrm>
            <a:off x="5284536" y="2969917"/>
            <a:ext cx="0" cy="279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7" name="Google Shape;377;p55"/>
          <p:cNvCxnSpPr>
            <a:stCxn id="372" idx="2"/>
            <a:endCxn id="365" idx="3"/>
          </p:cNvCxnSpPr>
          <p:nvPr/>
        </p:nvCxnSpPr>
        <p:spPr>
          <a:xfrm rot="-5400000">
            <a:off x="4381536" y="1994242"/>
            <a:ext cx="2518200" cy="712200"/>
          </a:xfrm>
          <a:prstGeom prst="bentConnector4">
            <a:avLst>
              <a:gd fmla="val -8547" name="adj1"/>
              <a:gd fmla="val 131491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5" name="Google Shape;375;p55"/>
          <p:cNvSpPr/>
          <p:nvPr/>
        </p:nvSpPr>
        <p:spPr>
          <a:xfrm>
            <a:off x="5754882" y="4346563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게임 보상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78" name="Google Shape;378;p55"/>
          <p:cNvSpPr/>
          <p:nvPr/>
        </p:nvSpPr>
        <p:spPr>
          <a:xfrm>
            <a:off x="6595083" y="1451152"/>
            <a:ext cx="1424400" cy="36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"/>
                <a:ea typeface="Orbit"/>
                <a:cs typeface="Orbit"/>
                <a:sym typeface="Orbit"/>
              </a:rPr>
              <a:t>any state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79" name="Google Shape;379;p55"/>
          <p:cNvCxnSpPr>
            <a:stCxn id="378" idx="2"/>
            <a:endCxn id="373" idx="0"/>
          </p:cNvCxnSpPr>
          <p:nvPr/>
        </p:nvCxnSpPr>
        <p:spPr>
          <a:xfrm>
            <a:off x="7307283" y="1811752"/>
            <a:ext cx="0" cy="29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0" name="Google Shape;380;p55"/>
          <p:cNvCxnSpPr>
            <a:stCxn id="373" idx="2"/>
            <a:endCxn id="375" idx="0"/>
          </p:cNvCxnSpPr>
          <p:nvPr/>
        </p:nvCxnSpPr>
        <p:spPr>
          <a:xfrm rot="5400000">
            <a:off x="5948283" y="2987535"/>
            <a:ext cx="1877700" cy="84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1" name="Google Shape;381;p55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3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/>
          <p:nvPr/>
        </p:nvSpPr>
        <p:spPr>
          <a:xfrm flipH="1">
            <a:off x="7058750" y="1569725"/>
            <a:ext cx="414000" cy="639900"/>
          </a:xfrm>
          <a:prstGeom prst="round1Rect">
            <a:avLst>
              <a:gd fmla="val 50000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7" name="Google Shape;387;p56"/>
          <p:cNvSpPr/>
          <p:nvPr/>
        </p:nvSpPr>
        <p:spPr>
          <a:xfrm flipH="1">
            <a:off x="6911925" y="1717400"/>
            <a:ext cx="542400" cy="574500"/>
          </a:xfrm>
          <a:prstGeom prst="round1Rect">
            <a:avLst>
              <a:gd fmla="val 50000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8" name="Google Shape;388;p56"/>
          <p:cNvSpPr/>
          <p:nvPr/>
        </p:nvSpPr>
        <p:spPr>
          <a:xfrm>
            <a:off x="2137800" y="3066750"/>
            <a:ext cx="1982700" cy="390300"/>
          </a:xfrm>
          <a:prstGeom prst="roundRect">
            <a:avLst>
              <a:gd fmla="val 14329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415700" y="2680050"/>
            <a:ext cx="824700" cy="306900"/>
          </a:xfrm>
          <a:prstGeom prst="roundRect">
            <a:avLst>
              <a:gd fmla="val 14329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1446625" y="1902725"/>
            <a:ext cx="341100" cy="306900"/>
          </a:xfrm>
          <a:prstGeom prst="roundRect">
            <a:avLst>
              <a:gd fmla="val 143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" name="Google Shape;391;p56"/>
          <p:cNvSpPr/>
          <p:nvPr/>
        </p:nvSpPr>
        <p:spPr>
          <a:xfrm>
            <a:off x="1116425" y="2291775"/>
            <a:ext cx="341100" cy="306900"/>
          </a:xfrm>
          <a:prstGeom prst="roundRect">
            <a:avLst>
              <a:gd fmla="val 143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1532200" y="2291775"/>
            <a:ext cx="341100" cy="306900"/>
          </a:xfrm>
          <a:prstGeom prst="roundRect">
            <a:avLst>
              <a:gd fmla="val 143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" name="Google Shape;393;p56"/>
          <p:cNvSpPr/>
          <p:nvPr/>
        </p:nvSpPr>
        <p:spPr>
          <a:xfrm>
            <a:off x="1940400" y="2291775"/>
            <a:ext cx="341100" cy="306900"/>
          </a:xfrm>
          <a:prstGeom prst="roundRect">
            <a:avLst>
              <a:gd fmla="val 143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" name="Google Shape;394;p56"/>
          <p:cNvSpPr/>
          <p:nvPr/>
        </p:nvSpPr>
        <p:spPr>
          <a:xfrm>
            <a:off x="7472750" y="1569725"/>
            <a:ext cx="363900" cy="639900"/>
          </a:xfrm>
          <a:prstGeom prst="round1Rect">
            <a:avLst>
              <a:gd fmla="val 50000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5" name="Google Shape;395;p56"/>
          <p:cNvSpPr/>
          <p:nvPr/>
        </p:nvSpPr>
        <p:spPr>
          <a:xfrm>
            <a:off x="7488938" y="1717400"/>
            <a:ext cx="476400" cy="574500"/>
          </a:xfrm>
          <a:prstGeom prst="round1Rect">
            <a:avLst>
              <a:gd fmla="val 50000" name="adj"/>
            </a:avLst>
          </a:prstGeom>
          <a:solidFill>
            <a:srgbClr val="484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96" name="Google Shape;396;p56"/>
          <p:cNvPicPr preferRelativeResize="0"/>
          <p:nvPr/>
        </p:nvPicPr>
        <p:blipFill rotWithShape="1">
          <a:blip r:embed="rId3">
            <a:alphaModFix/>
          </a:blip>
          <a:srcRect b="0" l="0" r="0" t="22582"/>
          <a:stretch/>
        </p:blipFill>
        <p:spPr>
          <a:xfrm>
            <a:off x="6875050" y="1518763"/>
            <a:ext cx="1153225" cy="166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56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56"/>
          <p:cNvSpPr txBox="1"/>
          <p:nvPr/>
        </p:nvSpPr>
        <p:spPr>
          <a:xfrm>
            <a:off x="0" y="0"/>
            <a:ext cx="309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02 게임조작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399" name="Google Shape;399;p56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56"/>
          <p:cNvCxnSpPr/>
          <p:nvPr/>
        </p:nvCxnSpPr>
        <p:spPr>
          <a:xfrm rot="10800000">
            <a:off x="2137800" y="3265450"/>
            <a:ext cx="2100" cy="72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56"/>
          <p:cNvSpPr txBox="1"/>
          <p:nvPr/>
        </p:nvSpPr>
        <p:spPr>
          <a:xfrm>
            <a:off x="2137800" y="3594188"/>
            <a:ext cx="79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점프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02" name="Google Shape;402;p56"/>
          <p:cNvSpPr txBox="1"/>
          <p:nvPr/>
        </p:nvSpPr>
        <p:spPr>
          <a:xfrm>
            <a:off x="1512875" y="3986950"/>
            <a:ext cx="79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이동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03" name="Google Shape;403;p56"/>
          <p:cNvCxnSpPr/>
          <p:nvPr/>
        </p:nvCxnSpPr>
        <p:spPr>
          <a:xfrm flipH="1" rot="10800000">
            <a:off x="7127075" y="2291750"/>
            <a:ext cx="6300" cy="17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56"/>
          <p:cNvSpPr txBox="1"/>
          <p:nvPr/>
        </p:nvSpPr>
        <p:spPr>
          <a:xfrm>
            <a:off x="5716475" y="3710325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기본공격:사격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05" name="Google Shape;405;p56"/>
          <p:cNvCxnSpPr/>
          <p:nvPr/>
        </p:nvCxnSpPr>
        <p:spPr>
          <a:xfrm flipH="1" rot="10800000">
            <a:off x="7727775" y="2291650"/>
            <a:ext cx="3000" cy="220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56"/>
          <p:cNvSpPr txBox="1"/>
          <p:nvPr/>
        </p:nvSpPr>
        <p:spPr>
          <a:xfrm>
            <a:off x="6776150" y="4141425"/>
            <a:ext cx="95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조준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07" name="Google Shape;407;p56"/>
          <p:cNvSpPr txBox="1"/>
          <p:nvPr/>
        </p:nvSpPr>
        <p:spPr>
          <a:xfrm>
            <a:off x="6905038" y="897550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시야 조작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08" name="Google Shape;408;p56"/>
          <p:cNvCxnSpPr/>
          <p:nvPr/>
        </p:nvCxnSpPr>
        <p:spPr>
          <a:xfrm>
            <a:off x="6905050" y="982050"/>
            <a:ext cx="2700" cy="10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56"/>
          <p:cNvCxnSpPr/>
          <p:nvPr/>
        </p:nvCxnSpPr>
        <p:spPr>
          <a:xfrm rot="10800000">
            <a:off x="414363" y="2720350"/>
            <a:ext cx="6900" cy="197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6"/>
          <p:cNvSpPr txBox="1"/>
          <p:nvPr/>
        </p:nvSpPr>
        <p:spPr>
          <a:xfrm>
            <a:off x="403050" y="4297075"/>
            <a:ext cx="107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이동 스킬</a:t>
            </a:r>
            <a:endParaRPr b="1" sz="16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11" name="Google Shape;411;p56"/>
          <p:cNvCxnSpPr/>
          <p:nvPr/>
        </p:nvCxnSpPr>
        <p:spPr>
          <a:xfrm rot="10800000">
            <a:off x="1532188" y="2370675"/>
            <a:ext cx="6900" cy="197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6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4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13" name="Google Shape;41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50" y="1233000"/>
            <a:ext cx="5898601" cy="22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/>
          <p:nvPr/>
        </p:nvSpPr>
        <p:spPr>
          <a:xfrm>
            <a:off x="232475" y="3188075"/>
            <a:ext cx="4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엄장헌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19" name="Google Shape;419;p57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57"/>
          <p:cNvSpPr txBox="1"/>
          <p:nvPr/>
        </p:nvSpPr>
        <p:spPr>
          <a:xfrm>
            <a:off x="0" y="0"/>
            <a:ext cx="472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03 기술적 요소 및 중심 연구 분야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21" name="Google Shape;421;p57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57"/>
          <p:cNvCxnSpPr/>
          <p:nvPr/>
        </p:nvCxnSpPr>
        <p:spPr>
          <a:xfrm rot="10800000">
            <a:off x="4344875" y="9076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57"/>
          <p:cNvCxnSpPr/>
          <p:nvPr/>
        </p:nvCxnSpPr>
        <p:spPr>
          <a:xfrm rot="10800000">
            <a:off x="4344875" y="23143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7"/>
          <p:cNvCxnSpPr/>
          <p:nvPr/>
        </p:nvCxnSpPr>
        <p:spPr>
          <a:xfrm rot="10800000">
            <a:off x="4349675" y="3619175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7"/>
          <p:cNvCxnSpPr/>
          <p:nvPr/>
        </p:nvCxnSpPr>
        <p:spPr>
          <a:xfrm rot="10800000">
            <a:off x="232475" y="9076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57"/>
          <p:cNvCxnSpPr/>
          <p:nvPr/>
        </p:nvCxnSpPr>
        <p:spPr>
          <a:xfrm rot="10800000">
            <a:off x="234875" y="2314350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57"/>
          <p:cNvCxnSpPr/>
          <p:nvPr/>
        </p:nvCxnSpPr>
        <p:spPr>
          <a:xfrm rot="10800000">
            <a:off x="232475" y="3619175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57"/>
          <p:cNvSpPr txBox="1"/>
          <p:nvPr/>
        </p:nvSpPr>
        <p:spPr>
          <a:xfrm>
            <a:off x="239675" y="776550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파티클 시스템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을 구현하여 상용화된 다양한 이펙트를 간단하게 게임에 적용하여 개발의 편의성을 증진하고 게임의 디테일을 추가한다.</a:t>
            </a:r>
            <a:endParaRPr sz="13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239675" y="2183250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Cascade 그림자맵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적용을 통해 넓은 맵상의 그림자 표현에서 계단 현상을 감소시킨다.</a:t>
            </a:r>
            <a:endParaRPr sz="13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237275" y="3488075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스키닝 애니메이션과 블렌드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를 통해 더 자연스럽고 부드러운 움직임을 구현한다. 또한 애니메이션 전반을 총괄하여 관리하는 애니메이션 컨트롤러를 제작한다.</a:t>
            </a:r>
            <a:endParaRPr sz="13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232475" y="508800"/>
            <a:ext cx="4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권순원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232475" y="1883250"/>
            <a:ext cx="4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박준영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4354475" y="776550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멀티스레드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를 통한 리소스 로드와 사운드 시스템의 밀림을 방지하여 플레이어의 부정적 경험 개선</a:t>
            </a:r>
            <a:endParaRPr sz="13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34" name="Google Shape;434;p57"/>
          <p:cNvSpPr txBox="1"/>
          <p:nvPr/>
        </p:nvSpPr>
        <p:spPr>
          <a:xfrm>
            <a:off x="4299750" y="2197863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유한상태기계를 통한 적 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인공지능 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개발을 통해 일반 몬스터 및 보스 몬스터의 다양한 행동패턴 구현</a:t>
            </a:r>
            <a:endParaRPr sz="16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35" name="Google Shape;435;p57"/>
          <p:cNvSpPr txBox="1"/>
          <p:nvPr/>
        </p:nvSpPr>
        <p:spPr>
          <a:xfrm>
            <a:off x="4354475" y="3488075"/>
            <a:ext cx="3784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많은 객체의 효율적인 탐지를 위해 옥트리로 공간분할을 하며, 자연스러운 객체간 상호작용을 위한</a:t>
            </a:r>
            <a:r>
              <a:rPr b="1"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 물리엔진</a:t>
            </a:r>
            <a:r>
              <a:rPr lang="en" sz="1300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을 제작한다.</a:t>
            </a:r>
            <a:endParaRPr sz="1300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36" name="Google Shape;436;p57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5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/>
          <p:nvPr/>
        </p:nvSpPr>
        <p:spPr>
          <a:xfrm>
            <a:off x="6205075" y="2167713"/>
            <a:ext cx="6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엄장헌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42" name="Google Shape;442;p58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58"/>
          <p:cNvSpPr txBox="1"/>
          <p:nvPr/>
        </p:nvSpPr>
        <p:spPr>
          <a:xfrm>
            <a:off x="0" y="0"/>
            <a:ext cx="472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04 구성원 역할 분담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44" name="Google Shape;444;p58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58"/>
          <p:cNvCxnSpPr/>
          <p:nvPr/>
        </p:nvCxnSpPr>
        <p:spPr>
          <a:xfrm rot="10800000">
            <a:off x="807200" y="2566563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58"/>
          <p:cNvCxnSpPr/>
          <p:nvPr/>
        </p:nvCxnSpPr>
        <p:spPr>
          <a:xfrm rot="10800000">
            <a:off x="3255125" y="2566563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8"/>
          <p:cNvCxnSpPr/>
          <p:nvPr/>
        </p:nvCxnSpPr>
        <p:spPr>
          <a:xfrm rot="10800000">
            <a:off x="5588000" y="2566563"/>
            <a:ext cx="4800" cy="7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58"/>
          <p:cNvSpPr txBox="1"/>
          <p:nvPr/>
        </p:nvSpPr>
        <p:spPr>
          <a:xfrm>
            <a:off x="1510100" y="2167713"/>
            <a:ext cx="6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권순원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49" name="Google Shape;449;p58"/>
          <p:cNvSpPr txBox="1"/>
          <p:nvPr/>
        </p:nvSpPr>
        <p:spPr>
          <a:xfrm>
            <a:off x="3778625" y="2167713"/>
            <a:ext cx="6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박준영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50" name="Google Shape;450;p58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6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51" name="Google Shape;451;p58"/>
          <p:cNvSpPr txBox="1"/>
          <p:nvPr/>
        </p:nvSpPr>
        <p:spPr>
          <a:xfrm>
            <a:off x="5588000" y="2453913"/>
            <a:ext cx="28605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물리엔진 	(Octree, SAT, 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Collide Event, Debug Mode)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터레인 	(충돌, 테셀레이션)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애니메이션 	(skinning, notify)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안개시스템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아이템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2" name="Google Shape;452;p58"/>
          <p:cNvSpPr txBox="1"/>
          <p:nvPr/>
        </p:nvSpPr>
        <p:spPr>
          <a:xfrm>
            <a:off x="3255125" y="2503763"/>
            <a:ext cx="20694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FBX모델 로드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맵 배치 및 오브젝트 로드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높이맵 생성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플레이어 행동 구현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적 객체 구현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3" name="Google Shape;453;p58"/>
          <p:cNvSpPr txBox="1"/>
          <p:nvPr/>
        </p:nvSpPr>
        <p:spPr>
          <a:xfrm>
            <a:off x="3648900" y="848775"/>
            <a:ext cx="6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141"/>
                </a:solidFill>
                <a:latin typeface="Orbit"/>
                <a:ea typeface="Orbit"/>
                <a:cs typeface="Orbit"/>
                <a:sym typeface="Orbit"/>
              </a:rPr>
              <a:t>공통</a:t>
            </a:r>
            <a:endParaRPr b="1">
              <a:solidFill>
                <a:srgbClr val="41414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54" name="Google Shape;454;p58"/>
          <p:cNvSpPr txBox="1"/>
          <p:nvPr/>
        </p:nvSpPr>
        <p:spPr>
          <a:xfrm>
            <a:off x="3259925" y="1180763"/>
            <a:ext cx="24891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게임 프레임워크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" name="Google Shape;455;p58"/>
          <p:cNvSpPr txBox="1"/>
          <p:nvPr/>
        </p:nvSpPr>
        <p:spPr>
          <a:xfrm>
            <a:off x="812000" y="2503763"/>
            <a:ext cx="20694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P2P 네트워크 제작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호스트-게스트 관계로 클라이언트간 연결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키 입력 처리 구현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" name="Google Shape;460;p59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59"/>
          <p:cNvSpPr txBox="1"/>
          <p:nvPr/>
        </p:nvSpPr>
        <p:spPr>
          <a:xfrm>
            <a:off x="0" y="0"/>
            <a:ext cx="472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05 개발 내용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62" name="Google Shape;462;p59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9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7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1230375" y="3885875"/>
            <a:ext cx="23802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멀티스레드를 이용한 TCP/IP P2P 네트워크 통신 구현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5" name="Google Shape;465;p59"/>
          <p:cNvSpPr txBox="1"/>
          <p:nvPr/>
        </p:nvSpPr>
        <p:spPr>
          <a:xfrm>
            <a:off x="5086438" y="3934468"/>
            <a:ext cx="2069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각 클라이언트 간 통신을 통한 동기화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66" name="Google Shape;466;p59"/>
          <p:cNvPicPr preferRelativeResize="0"/>
          <p:nvPr/>
        </p:nvPicPr>
        <p:blipFill rotWithShape="1">
          <a:blip r:embed="rId3">
            <a:alphaModFix/>
          </a:blip>
          <a:srcRect b="1861" l="1711" r="1595" t="2206"/>
          <a:stretch/>
        </p:blipFill>
        <p:spPr>
          <a:xfrm>
            <a:off x="4369876" y="1325900"/>
            <a:ext cx="4175865" cy="2139811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7" name="Google Shape;46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00" y="1252788"/>
            <a:ext cx="4057650" cy="228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" name="Google Shape;472;p60"/>
          <p:cNvCxnSpPr/>
          <p:nvPr/>
        </p:nvCxnSpPr>
        <p:spPr>
          <a:xfrm>
            <a:off x="-3749" y="499800"/>
            <a:ext cx="9151500" cy="9000"/>
          </a:xfrm>
          <a:prstGeom prst="straightConnector1">
            <a:avLst/>
          </a:prstGeom>
          <a:noFill/>
          <a:ln cap="flat" cmpd="sng" w="28575">
            <a:solidFill>
              <a:srgbClr val="465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60"/>
          <p:cNvSpPr txBox="1"/>
          <p:nvPr/>
        </p:nvSpPr>
        <p:spPr>
          <a:xfrm>
            <a:off x="0" y="0"/>
            <a:ext cx="472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05 개발 내용</a:t>
            </a:r>
            <a:endParaRPr b="1" sz="1600">
              <a:solidFill>
                <a:srgbClr val="484EB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474" name="Google Shape;474;p60"/>
          <p:cNvCxnSpPr/>
          <p:nvPr/>
        </p:nvCxnSpPr>
        <p:spPr>
          <a:xfrm flipH="1" rot="10800000">
            <a:off x="8711976" y="-9150"/>
            <a:ext cx="3600" cy="5161800"/>
          </a:xfrm>
          <a:prstGeom prst="straightConnector1">
            <a:avLst/>
          </a:prstGeom>
          <a:noFill/>
          <a:ln cap="flat" cmpd="sng" w="28575">
            <a:solidFill>
              <a:srgbClr val="484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60"/>
          <p:cNvSpPr txBox="1"/>
          <p:nvPr/>
        </p:nvSpPr>
        <p:spPr>
          <a:xfrm>
            <a:off x="8715575" y="4743300"/>
            <a:ext cx="4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0FF"/>
                </a:solidFill>
                <a:latin typeface="Orbit"/>
                <a:ea typeface="Orbit"/>
                <a:cs typeface="Orbit"/>
                <a:sym typeface="Orbit"/>
              </a:rPr>
              <a:t>8</a:t>
            </a:r>
            <a:endParaRPr b="1">
              <a:solidFill>
                <a:srgbClr val="4650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76" name="Google Shape;476;p60"/>
          <p:cNvSpPr txBox="1"/>
          <p:nvPr/>
        </p:nvSpPr>
        <p:spPr>
          <a:xfrm>
            <a:off x="2956675" y="715263"/>
            <a:ext cx="300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물리엔진 	(Octree, SAT, 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Collide Event, Debug Mode)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터레인 	(충돌, 테셀레이션)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애니메이션 	(skinning, notify)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안개시스템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아이템</a:t>
            </a:r>
            <a:endParaRPr/>
          </a:p>
        </p:txBody>
      </p:sp>
      <p:pic>
        <p:nvPicPr>
          <p:cNvPr id="477" name="Google Shape;4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50" y="2122422"/>
            <a:ext cx="3314924" cy="17794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8" name="Google Shape;478;p60"/>
          <p:cNvPicPr preferRelativeResize="0"/>
          <p:nvPr/>
        </p:nvPicPr>
        <p:blipFill rotWithShape="1">
          <a:blip r:embed="rId4">
            <a:alphaModFix/>
          </a:blip>
          <a:srcRect b="0" l="6564" r="6372" t="901"/>
          <a:stretch/>
        </p:blipFill>
        <p:spPr>
          <a:xfrm>
            <a:off x="534300" y="2061525"/>
            <a:ext cx="3657600" cy="23127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9" name="Google Shape;479;p60"/>
          <p:cNvPicPr preferRelativeResize="0"/>
          <p:nvPr/>
        </p:nvPicPr>
        <p:blipFill rotWithShape="1">
          <a:blip r:embed="rId5">
            <a:alphaModFix/>
          </a:blip>
          <a:srcRect b="0" l="6272" r="6966" t="0"/>
          <a:stretch/>
        </p:blipFill>
        <p:spPr>
          <a:xfrm>
            <a:off x="4607013" y="2061525"/>
            <a:ext cx="3657601" cy="237744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